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7B"/>
    <a:srgbClr val="F99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2275F4-37ED-5441-C54C-95E946BA2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6BDE9B-3E9D-4C6C-E2BD-262C988C9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C5190E-0090-12B3-74E6-46A40DB2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71D0-580D-45E4-9E21-E82BCA3EC87A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48DC52-151B-32DC-C715-0382955C0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DD1393-2B19-0541-A69D-717188028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A8C-DBA8-4AB2-82E2-D921C52B9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11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1F09A-221F-80DB-2326-E633EA742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F5E81F-4F67-9064-8005-372F06EF3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298625-4F8B-0556-6DAE-22416E86D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71D0-580D-45E4-9E21-E82BCA3EC87A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F2B5C1-543A-A41D-FF90-0A2EDC056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A0ABCE-E6E9-A49C-2D3A-AA5106D4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A8C-DBA8-4AB2-82E2-D921C52B9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9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19872B9-4F9B-20C1-760F-66C1E2835B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0F78EA-3AE5-6112-3400-3D9F8B10C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4C3BB8-8C8A-C2AB-40C2-4E37D0025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71D0-580D-45E4-9E21-E82BCA3EC87A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B5BC7C-0ADE-B21D-EEA5-CF1456483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5980B6-2F86-B199-E039-70DB63BEC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A8C-DBA8-4AB2-82E2-D921C52B9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17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A1D6FA-B6E6-FDA4-28B0-65BE20C85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1D9A4B-ACDD-E9F7-66D4-542B7B077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96B104-CFB6-FA6D-AD6F-69E67D35D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71D0-580D-45E4-9E21-E82BCA3EC87A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EA2229-4FC7-ECE8-A02F-B8873D2F5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8C7398-5F51-F209-8B87-50F938B74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A8C-DBA8-4AB2-82E2-D921C52B9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49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202522-FBCD-098A-9F5D-EED7937C1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0C41A5-5189-030B-514F-3151ED12D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5C23C1-D1A4-C7F6-E1A1-B67F4AABE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71D0-580D-45E4-9E21-E82BCA3EC87A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727940-5964-8FC5-2C55-DBCC22831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AEAF74-0E6F-C0F9-6B7F-615600816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A8C-DBA8-4AB2-82E2-D921C52B9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4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658F09-2EB4-536A-220F-22D48517B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4B6874-8170-E2D8-0908-1FAB4BDAF8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08F78BD-DD10-93DF-3ADE-08BCF6216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119661-9E0A-5458-D508-5BEE7C5B7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71D0-580D-45E4-9E21-E82BCA3EC87A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29FA7D-AA02-1468-22ED-127395FFE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5C5B28-C20D-EA65-2F5B-6FBC47F0E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A8C-DBA8-4AB2-82E2-D921C52B9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93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B85F94-A376-51EA-84F3-59ECD0C97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405E26-7A8F-266E-4989-CD0F23DA9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09F21B-82CA-3230-9D60-533F6AE20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3FE31BA-BDE1-62F6-99E9-B9B92E69C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8215E9-47E6-E368-42AA-2C896D2FE4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C953FC1-BB05-2FA7-240C-0DD7A5BCF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71D0-580D-45E4-9E21-E82BCA3EC87A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F327D0E-3E44-71F7-FA9E-3A907A0AA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62B9553-7D37-B107-354C-584F6F54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A8C-DBA8-4AB2-82E2-D921C52B9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9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EFF63F-A152-CB58-9478-D05AD8E6A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2171038-49CA-5F22-25A6-2FB9BCE84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71D0-580D-45E4-9E21-E82BCA3EC87A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BDD3117-3E3A-E643-CC6C-B3E8CD704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A36820-B18E-613F-8126-F3F5D785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A8C-DBA8-4AB2-82E2-D921C52B9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71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B0137F2-FA5A-4F4B-9C45-CF41A02BE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71D0-580D-45E4-9E21-E82BCA3EC87A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FF300B0-65EE-9C91-7E11-B1236250E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8B1C1E-4084-920D-AE2D-5CAB6453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A8C-DBA8-4AB2-82E2-D921C52B9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11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217D2B-A03C-8037-268E-8FACA0A43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4D5853-6A5A-60F4-1FF1-41F3804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D19FBB-633B-D0FC-A446-FB9ECDEB9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E35130-23F8-A05F-310E-726357EF5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71D0-580D-45E4-9E21-E82BCA3EC87A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8AA6CA-1B16-94AE-A673-E223D2EE3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D8D96D-011F-B2F6-2728-666E7B812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A8C-DBA8-4AB2-82E2-D921C52B9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070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7B7192-EA27-8353-8D91-C82C74C07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639B365-DC07-F5BB-1070-1DAE8E1686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200624-EEE6-BCB1-2FD4-391EB2281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2F0B2A-BC6E-E375-19AC-B69EF97A1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71D0-580D-45E4-9E21-E82BCA3EC87A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0F9429-9ABB-30C2-E3EE-373892C68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EAFD66-FCFF-1EE6-F89B-6C5D1A73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A8C-DBA8-4AB2-82E2-D921C52B9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12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CFF66B-89FE-5692-A177-77629441E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906ECF-8D97-91A9-0B4F-795338347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B69199-EBEE-98D5-3120-BEC0641FB1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871D0-580D-45E4-9E21-E82BCA3EC87A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EEEA8A-35FA-71FA-C19D-B3CFC29A4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577705-680A-4FC4-0702-698670082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66A8C-DBA8-4AB2-82E2-D921C52B96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04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B6D419C-3042-1156-6D64-94AC5E663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542"/>
            <a:ext cx="2023464" cy="55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 Box 3">
            <a:extLst>
              <a:ext uri="{FF2B5EF4-FFF2-40B4-BE49-F238E27FC236}">
                <a16:creationId xmlns:a16="http://schemas.microsoft.com/office/drawing/2014/main" id="{A6720222-D0A5-061D-BC92-E57EB7922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8422" y="19145"/>
            <a:ext cx="10319671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400" b="1" i="0" u="none" strike="noStrike" cap="none" normalizeH="0" baseline="0" dirty="0">
                <a:ln>
                  <a:noFill/>
                </a:ln>
                <a:solidFill>
                  <a:srgbClr val="F99A1C"/>
                </a:solidFill>
                <a:effectLst/>
                <a:latin typeface="Calibri" panose="020F0502020204030204" pitchFamily="34" charset="0"/>
              </a:rPr>
              <a:t>TRAME DYNACABLE SRC-5 17W/m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F0BA64BE-4919-CAF0-02AC-6F75B345A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82" y="851805"/>
            <a:ext cx="794422" cy="63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0EB48839-4F3B-9542-E837-9D784F8758A0}"/>
              </a:ext>
            </a:extLst>
          </p:cNvPr>
          <p:cNvSpPr txBox="1"/>
          <p:nvPr/>
        </p:nvSpPr>
        <p:spPr>
          <a:xfrm>
            <a:off x="1094506" y="739692"/>
            <a:ext cx="5617029" cy="966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1000" kern="1400" dirty="0">
                <a:ln>
                  <a:noFill/>
                </a:ln>
                <a:effectLst/>
                <a:latin typeface="Calibri" panose="020F0502020204030204" pitchFamily="34" charset="0"/>
              </a:rPr>
              <a:t>Trame chauffant 85W/m² à poser sur isolant sous chape.</a:t>
            </a: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1000" b="1" u="sng" kern="1400" dirty="0">
                <a:ln>
                  <a:noFill/>
                </a:ln>
                <a:effectLst/>
                <a:latin typeface="Calibri" panose="020F0502020204030204" pitchFamily="34" charset="0"/>
              </a:rPr>
              <a:t>Avantage </a:t>
            </a:r>
            <a:r>
              <a:rPr lang="fr-FR" sz="1000" kern="1400" dirty="0">
                <a:ln>
                  <a:noFill/>
                </a:ln>
                <a:effectLst/>
                <a:latin typeface="Calibri" panose="020F0502020204030204" pitchFamily="34" charset="0"/>
              </a:rPr>
              <a:t>: mise en œuvre rapide permettant de mettre n’importe quel type de revêtement de sol final compatible plancher chauffant électrique.</a:t>
            </a: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1000" b="1" u="sng" kern="1400" dirty="0">
                <a:ln>
                  <a:noFill/>
                </a:ln>
                <a:effectLst/>
                <a:latin typeface="Calibri" panose="020F0502020204030204" pitchFamily="34" charset="0"/>
              </a:rPr>
              <a:t>Prix en m² </a:t>
            </a:r>
            <a:r>
              <a:rPr lang="fr-FR" sz="1000" kern="1400" dirty="0">
                <a:ln>
                  <a:noFill/>
                </a:ln>
                <a:effectLst/>
                <a:latin typeface="Calibri" panose="020F0502020204030204" pitchFamily="34" charset="0"/>
              </a:rPr>
              <a:t>: 34 € HT Tarif sans isolant—</a:t>
            </a:r>
            <a:r>
              <a:rPr lang="fr-FR" sz="1000" kern="1400" dirty="0">
                <a:latin typeface="Calibri" panose="020F0502020204030204" pitchFamily="34" charset="0"/>
              </a:rPr>
              <a:t>85</a:t>
            </a:r>
            <a:r>
              <a:rPr lang="fr-FR" sz="1000" kern="1400" dirty="0">
                <a:ln>
                  <a:noFill/>
                </a:ln>
                <a:effectLst/>
                <a:latin typeface="Calibri" panose="020F0502020204030204" pitchFamily="34" charset="0"/>
              </a:rPr>
              <a:t> € HT Tarif avec isolant 48mm</a:t>
            </a:r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E67514AF-FB0D-C9AC-5D80-6F4608DBE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2305" y="750036"/>
            <a:ext cx="3898900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0C7C7462-A092-CFC8-E521-35B299681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520708"/>
              </p:ext>
            </p:extLst>
          </p:nvPr>
        </p:nvGraphicFramePr>
        <p:xfrm>
          <a:off x="760485" y="1817892"/>
          <a:ext cx="3649211" cy="47755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32112">
                  <a:extLst>
                    <a:ext uri="{9D8B030D-6E8A-4147-A177-3AD203B41FA5}">
                      <a16:colId xmlns:a16="http://schemas.microsoft.com/office/drawing/2014/main" val="3924874368"/>
                    </a:ext>
                  </a:extLst>
                </a:gridCol>
                <a:gridCol w="647992">
                  <a:extLst>
                    <a:ext uri="{9D8B030D-6E8A-4147-A177-3AD203B41FA5}">
                      <a16:colId xmlns:a16="http://schemas.microsoft.com/office/drawing/2014/main" val="157899541"/>
                    </a:ext>
                  </a:extLst>
                </a:gridCol>
                <a:gridCol w="834589">
                  <a:extLst>
                    <a:ext uri="{9D8B030D-6E8A-4147-A177-3AD203B41FA5}">
                      <a16:colId xmlns:a16="http://schemas.microsoft.com/office/drawing/2014/main" val="3247064393"/>
                    </a:ext>
                  </a:extLst>
                </a:gridCol>
                <a:gridCol w="1434518">
                  <a:extLst>
                    <a:ext uri="{9D8B030D-6E8A-4147-A177-3AD203B41FA5}">
                      <a16:colId xmlns:a16="http://schemas.microsoft.com/office/drawing/2014/main" val="359598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Long. (m)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rgbClr val="F99A1C"/>
                          </a:solidFill>
                          <a:effectLst/>
                        </a:rPr>
                        <a:t>Surface </a:t>
                      </a:r>
                      <a:r>
                        <a:rPr lang="fr-FR" sz="800" dirty="0" err="1">
                          <a:solidFill>
                            <a:srgbClr val="F99A1C"/>
                          </a:solidFill>
                          <a:effectLst/>
                        </a:rPr>
                        <a:t>équipable</a:t>
                      </a:r>
                      <a:r>
                        <a:rPr lang="fr-FR" sz="800" dirty="0">
                          <a:solidFill>
                            <a:srgbClr val="F99A1C"/>
                          </a:solidFill>
                          <a:effectLst/>
                        </a:rPr>
                        <a:t> approximative  m²</a:t>
                      </a:r>
                    </a:p>
                    <a:p>
                      <a:pPr algn="ctr"/>
                      <a:endParaRPr lang="fr-FR" sz="800" dirty="0">
                        <a:solidFill>
                          <a:srgbClr val="F99A1C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8726354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412219ZC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1.50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278093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412220ZC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2.40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2.20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810953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412221ZC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3.25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3.00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906137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412222ZC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4.00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413902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412223ZC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5.36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394103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412224ZC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6.44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92268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412205ZC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7.60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7.00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48117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412206ZC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680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8.68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8.00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883233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412207ZC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725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9.08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8.50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199971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412208ZC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820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10.31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9.50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184881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412209ZC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925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11.66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11.00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995552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412210ZC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12.85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12.00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323983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412211ZC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15.23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13.50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312416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412216ZC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16.90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16.00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757110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412212ZC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18.84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17.50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943032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412213ZC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21.86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19.50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135684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412217ZC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1910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23.90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22.00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554008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412214ZC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2180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27.20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24.00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470817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412218ZC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2430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30.50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28.00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11665"/>
                  </a:ext>
                </a:extLst>
              </a:tr>
              <a:tr h="215915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412215ZC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2640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33.05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99A1C"/>
                          </a:solidFill>
                        </a:rPr>
                        <a:t>29.50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929144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205DC55-1BA4-B1FB-3C7D-F1CF94683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518046"/>
              </p:ext>
            </p:extLst>
          </p:nvPr>
        </p:nvGraphicFramePr>
        <p:xfrm>
          <a:off x="6274966" y="2315645"/>
          <a:ext cx="4841380" cy="416989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63398">
                  <a:extLst>
                    <a:ext uri="{9D8B030D-6E8A-4147-A177-3AD203B41FA5}">
                      <a16:colId xmlns:a16="http://schemas.microsoft.com/office/drawing/2014/main" val="2920516379"/>
                    </a:ext>
                  </a:extLst>
                </a:gridCol>
                <a:gridCol w="4077982">
                  <a:extLst>
                    <a:ext uri="{9D8B030D-6E8A-4147-A177-3AD203B41FA5}">
                      <a16:colId xmlns:a16="http://schemas.microsoft.com/office/drawing/2014/main" val="2982197622"/>
                    </a:ext>
                  </a:extLst>
                </a:gridCol>
              </a:tblGrid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Désignation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372908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422025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Isolant HR 1200 x 1000 x 25—R = 1.00 m²K/W</a:t>
                      </a:r>
                      <a:endParaRPr lang="pt-BR" sz="8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255183530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422030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Isolant HR 1200 x 1000 x 30—R = 1.30 m²K/W</a:t>
                      </a:r>
                      <a:endParaRPr lang="pt-BR" sz="8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735985040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44048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Isolant HR 1200 x 1000 x 48—R = 2.20 m²K/W</a:t>
                      </a:r>
                      <a:endParaRPr lang="pt-BR" sz="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2576982938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422056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Isolant HR 1200 x 1000 x 56—R = 2.65 m²K/W</a:t>
                      </a:r>
                      <a:endParaRPr lang="pt-BR" sz="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2617090415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422068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Isolant HR 1200 x 1000 x 68—R = 3.15 m²K/W</a:t>
                      </a:r>
                      <a:endParaRPr lang="pt-BR" sz="8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3920426157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422080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Isolant HR 1200 x 1000 x 80—R = 3.75 m²K/W</a:t>
                      </a:r>
                      <a:endParaRPr lang="pt-BR" sz="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4262140960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422100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Isolant HR 1200 x 1000 x 100—R = 4.65 m²K/W</a:t>
                      </a:r>
                      <a:endParaRPr lang="pt-BR" sz="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3045425217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422120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Isolant HR 1200 x 1000 x 120—R = 5.55 m²K/W (130m² mini de commande)</a:t>
                      </a:r>
                      <a:endParaRPr lang="fr-FR" sz="8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3174888033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422140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Isolant HR 1200 x 1000 x 140—R = 6.50 m²K/W (130m² mini de commande)</a:t>
                      </a:r>
                      <a:endParaRPr lang="fr-FR" sz="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3532982774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404115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Bande résiliente périphérique adhésive 100 x 5 mm (rouleau de 50m)</a:t>
                      </a:r>
                      <a:endParaRPr lang="fr-FR" sz="8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799553379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409050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Kit de réparation pour DYNACABLE toutes puissances </a:t>
                      </a:r>
                      <a:endParaRPr lang="fr-FR" sz="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2563166782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613331S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TH331 avec sonde de sol—LCD—IP30—12A—FP—4/6 ordres—Certif. EUBAC</a:t>
                      </a:r>
                      <a:endParaRPr lang="fr-FR" sz="8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510482262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616061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TFT610 avec sonde de sol—Tactile—IP21—10A—Programmable</a:t>
                      </a:r>
                      <a:endParaRPr lang="fr-FR" sz="8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2823306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616081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TFT610 avec sonde de sol—Tactile—IP21—10A—Programmable</a:t>
                      </a:r>
                      <a:endParaRPr lang="fr-FR" sz="8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660628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646004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Gaine souple (diamètre </a:t>
                      </a:r>
                      <a:r>
                        <a:rPr lang="fr-FR" sz="800" kern="14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ext</a:t>
                      </a:r>
                      <a:r>
                        <a:rPr lang="fr-FR" sz="8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 11,4mm) + embout cuivre pour sonde de sol</a:t>
                      </a:r>
                      <a:endParaRPr lang="fr-FR" sz="8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473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2837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379</Words>
  <Application>Microsoft Office PowerPoint</Application>
  <PresentationFormat>Grand écran</PresentationFormat>
  <Paragraphs>120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Service</dc:creator>
  <cp:lastModifiedBy>Service</cp:lastModifiedBy>
  <cp:revision>10</cp:revision>
  <cp:lastPrinted>2024-02-13T12:25:10Z</cp:lastPrinted>
  <dcterms:created xsi:type="dcterms:W3CDTF">2024-01-11T15:44:32Z</dcterms:created>
  <dcterms:modified xsi:type="dcterms:W3CDTF">2025-02-07T10:49:04Z</dcterms:modified>
</cp:coreProperties>
</file>