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87B"/>
    <a:srgbClr val="F99A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Style léger 1 - Accentuation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02275F4-37ED-5441-C54C-95E946BA2B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96BDE9B-3E9D-4C6C-E2BD-262C988C95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7C5190E-0090-12B3-74E6-46A40DB23A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871D0-580D-45E4-9E21-E82BCA3EC87A}" type="datetimeFigureOut">
              <a:rPr lang="fr-FR" smtClean="0"/>
              <a:t>07/02/2025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C48DC52-151B-32DC-C715-0382955C07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3DD1393-2B19-0541-A69D-7171880286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66A8C-DBA8-4AB2-82E2-D921C52B96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1111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CD1F09A-221F-80DB-2326-E633EA7429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7F5E81F-4F67-9064-8005-372F06EF35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4298625-4F8B-0556-6DAE-22416E86DD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871D0-580D-45E4-9E21-E82BCA3EC87A}" type="datetimeFigureOut">
              <a:rPr lang="fr-FR" smtClean="0"/>
              <a:t>07/02/2025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7F2B5C1-543A-A41D-FF90-0A2EDC056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AA0ABCE-E6E9-A49C-2D3A-AA5106D454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66A8C-DBA8-4AB2-82E2-D921C52B96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394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B19872B9-4F9B-20C1-760F-66C1E2835B9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40F78EA-3AE5-6112-3400-3D9F8B10CF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44C3BB8-8C8A-C2AB-40C2-4E37D0025D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871D0-580D-45E4-9E21-E82BCA3EC87A}" type="datetimeFigureOut">
              <a:rPr lang="fr-FR" smtClean="0"/>
              <a:t>07/02/2025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1B5BC7C-0ADE-B21D-EEA5-CF1456483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45980B6-2F86-B199-E039-70DB63BECD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66A8C-DBA8-4AB2-82E2-D921C52B96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4173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4A1D6FA-B6E6-FDA4-28B0-65BE20C85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31D9A4B-ACDD-E9F7-66D4-542B7B0778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296B104-CFB6-FA6D-AD6F-69E67D35D8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871D0-580D-45E4-9E21-E82BCA3EC87A}" type="datetimeFigureOut">
              <a:rPr lang="fr-FR" smtClean="0"/>
              <a:t>07/02/2025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9EA2229-4FC7-ECE8-A02F-B8873D2F56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78C7398-5F51-F209-8B87-50F938B746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66A8C-DBA8-4AB2-82E2-D921C52B96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0491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7202522-FBCD-098A-9F5D-EED7937C1F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00C41A5-5189-030B-514F-3151ED12D4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45C23C1-D1A4-C7F6-E1A1-B67F4AABE6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871D0-580D-45E4-9E21-E82BCA3EC87A}" type="datetimeFigureOut">
              <a:rPr lang="fr-FR" smtClean="0"/>
              <a:t>07/02/2025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E727940-5964-8FC5-2C55-DBCC22831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7AEAF74-0E6F-C0F9-6B7F-6156008167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66A8C-DBA8-4AB2-82E2-D921C52B96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744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B658F09-2EB4-536A-220F-22D48517B5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E4B6874-8170-E2D8-0908-1FAB4BDAF8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08F78BD-DD10-93DF-3ADE-08BCF62164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9119661-9E0A-5458-D508-5BEE7C5B72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871D0-580D-45E4-9E21-E82BCA3EC87A}" type="datetimeFigureOut">
              <a:rPr lang="fr-FR" smtClean="0"/>
              <a:t>07/02/2025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329FA7D-AA02-1468-22ED-127395FFEF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E5C5B28-C20D-EA65-2F5B-6FBC47F0E1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66A8C-DBA8-4AB2-82E2-D921C52B96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8937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2B85F94-A376-51EA-84F3-59ECD0C97C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C405E26-7A8F-266E-4989-CD0F23DA91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409F21B-82CA-3230-9D60-533F6AE20D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83FE31BA-BDE1-62F6-99E9-B9B92E69C4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8F8215E9-47E6-E368-42AA-2C896D2FE4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1C953FC1-BB05-2FA7-240C-0DD7A5BCFB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871D0-580D-45E4-9E21-E82BCA3EC87A}" type="datetimeFigureOut">
              <a:rPr lang="fr-FR" smtClean="0"/>
              <a:t>07/02/2025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EF327D0E-3E44-71F7-FA9E-3A907A0AAA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F62B9553-7D37-B107-354C-584F6F543B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66A8C-DBA8-4AB2-82E2-D921C52B96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0393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DEFF63F-A152-CB58-9478-D05AD8E6A3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62171038-49CA-5F22-25A6-2FB9BCE84D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871D0-580D-45E4-9E21-E82BCA3EC87A}" type="datetimeFigureOut">
              <a:rPr lang="fr-FR" smtClean="0"/>
              <a:t>07/02/2025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7BDD3117-3E3A-E643-CC6C-B3E8CD7047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04A36820-B18E-613F-8126-F3F5D78534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66A8C-DBA8-4AB2-82E2-D921C52B96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2719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1B0137F2-FA5A-4F4B-9C45-CF41A02BEA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871D0-580D-45E4-9E21-E82BCA3EC87A}" type="datetimeFigureOut">
              <a:rPr lang="fr-FR" smtClean="0"/>
              <a:t>07/02/2025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BFF300B0-65EE-9C91-7E11-B1236250E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28B1C1E-4084-920D-AE2D-5CAB645395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66A8C-DBA8-4AB2-82E2-D921C52B96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6111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6217D2B-A03C-8037-268E-8FACA0A434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B4D5853-6A5A-60F4-1FF1-41F3804C1B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8D19FBB-633B-D0FC-A446-FB9ECDEB9C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8E35130-23F8-A05F-310E-726357EF5D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871D0-580D-45E4-9E21-E82BCA3EC87A}" type="datetimeFigureOut">
              <a:rPr lang="fr-FR" smtClean="0"/>
              <a:t>07/02/2025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68AA6CA-1B16-94AE-A673-E223D2EE34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DD8D96D-011F-B2F6-2728-666E7B812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66A8C-DBA8-4AB2-82E2-D921C52B96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8070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A7B7192-EA27-8353-8D91-C82C74C07D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5639B365-DC07-F5BB-1070-1DAE8E16864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C200624-EEE6-BCB1-2FD4-391EB22810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B2F0B2A-BC6E-E375-19AC-B69EF97A12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871D0-580D-45E4-9E21-E82BCA3EC87A}" type="datetimeFigureOut">
              <a:rPr lang="fr-FR" smtClean="0"/>
              <a:t>07/02/2025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60F9429-9ABB-30C2-E3EE-373892C68B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1EAFD66-FCFF-1EE6-F89B-6C5D1A73F1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66A8C-DBA8-4AB2-82E2-D921C52B96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1122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A0CFF66B-89FE-5692-A177-77629441EC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8906ECF-8D97-91A9-0B4F-795338347D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FB69199-EBEE-98D5-3120-BEC0641FB1A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C871D0-580D-45E4-9E21-E82BCA3EC87A}" type="datetimeFigureOut">
              <a:rPr lang="fr-FR" smtClean="0"/>
              <a:t>07/02/2025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8EEEA8A-35FA-71FA-C19D-B3CFC29A495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8577705-680A-4FC4-0702-6986700820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266A8C-DBA8-4AB2-82E2-D921C52B96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4044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EB6D419C-3042-1156-6D64-94AC5E6632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0542"/>
            <a:ext cx="2023464" cy="558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4" name="Text Box 3">
            <a:extLst>
              <a:ext uri="{FF2B5EF4-FFF2-40B4-BE49-F238E27FC236}">
                <a16:creationId xmlns:a16="http://schemas.microsoft.com/office/drawing/2014/main" id="{A6720222-D0A5-061D-BC92-E57EB7922B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8422" y="19145"/>
            <a:ext cx="10319671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4400" b="1" i="0" u="none" strike="noStrike" cap="none" normalizeH="0" baseline="0" dirty="0">
                <a:ln>
                  <a:noFill/>
                </a:ln>
                <a:solidFill>
                  <a:srgbClr val="F99A1C"/>
                </a:solidFill>
                <a:effectLst/>
                <a:latin typeface="Calibri" panose="020F0502020204030204" pitchFamily="34" charset="0"/>
              </a:rPr>
              <a:t>TRAME DYNACABLE SRC-5 17W/m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30" name="Picture 6">
            <a:extLst>
              <a:ext uri="{FF2B5EF4-FFF2-40B4-BE49-F238E27FC236}">
                <a16:creationId xmlns:a16="http://schemas.microsoft.com/office/drawing/2014/main" id="{F0BA64BE-4919-CAF0-02AC-6F75B345A0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082" y="851805"/>
            <a:ext cx="794422" cy="635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0EB48839-4F3B-9542-E837-9D784F8758A0}"/>
              </a:ext>
            </a:extLst>
          </p:cNvPr>
          <p:cNvSpPr txBox="1"/>
          <p:nvPr/>
        </p:nvSpPr>
        <p:spPr>
          <a:xfrm>
            <a:off x="1094506" y="739692"/>
            <a:ext cx="5617029" cy="9668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>
              <a:lnSpc>
                <a:spcPct val="119000"/>
              </a:lnSpc>
              <a:spcBef>
                <a:spcPts val="0"/>
              </a:spcBef>
              <a:spcAft>
                <a:spcPts val="600"/>
              </a:spcAft>
            </a:pPr>
            <a:r>
              <a:rPr lang="fr-FR" sz="1000" kern="1400" dirty="0">
                <a:ln>
                  <a:noFill/>
                </a:ln>
                <a:effectLst/>
                <a:latin typeface="Calibri" panose="020F0502020204030204" pitchFamily="34" charset="0"/>
              </a:rPr>
              <a:t>Trame chauffant 85W/m² à poser sur isolant sous chape.</a:t>
            </a:r>
          </a:p>
          <a:p>
            <a:pPr marL="0" marR="0" indent="0" algn="l">
              <a:lnSpc>
                <a:spcPct val="119000"/>
              </a:lnSpc>
              <a:spcBef>
                <a:spcPts val="0"/>
              </a:spcBef>
              <a:spcAft>
                <a:spcPts val="600"/>
              </a:spcAft>
            </a:pPr>
            <a:r>
              <a:rPr lang="fr-FR" sz="1000" b="1" u="sng" kern="1400" dirty="0">
                <a:ln>
                  <a:noFill/>
                </a:ln>
                <a:effectLst/>
                <a:latin typeface="Calibri" panose="020F0502020204030204" pitchFamily="34" charset="0"/>
              </a:rPr>
              <a:t>Avantage </a:t>
            </a:r>
            <a:r>
              <a:rPr lang="fr-FR" sz="1000" kern="1400" dirty="0">
                <a:ln>
                  <a:noFill/>
                </a:ln>
                <a:effectLst/>
                <a:latin typeface="Calibri" panose="020F0502020204030204" pitchFamily="34" charset="0"/>
              </a:rPr>
              <a:t>: mise en œuvre rapide permettant de mettre n’importe quel type de revêtement de sol final compatible plancher chauffant électrique.</a:t>
            </a:r>
          </a:p>
          <a:p>
            <a:pPr marL="0" marR="0" indent="0" algn="l">
              <a:lnSpc>
                <a:spcPct val="119000"/>
              </a:lnSpc>
              <a:spcBef>
                <a:spcPts val="0"/>
              </a:spcBef>
              <a:spcAft>
                <a:spcPts val="600"/>
              </a:spcAft>
            </a:pPr>
            <a:r>
              <a:rPr lang="fr-FR" sz="1000" b="1" u="sng" kern="1400" dirty="0">
                <a:ln>
                  <a:noFill/>
                </a:ln>
                <a:effectLst/>
                <a:latin typeface="Calibri" panose="020F0502020204030204" pitchFamily="34" charset="0"/>
              </a:rPr>
              <a:t>Prix en m² </a:t>
            </a:r>
            <a:r>
              <a:rPr lang="fr-FR" sz="1000" kern="1400" dirty="0">
                <a:ln>
                  <a:noFill/>
                </a:ln>
                <a:effectLst/>
                <a:latin typeface="Calibri" panose="020F0502020204030204" pitchFamily="34" charset="0"/>
              </a:rPr>
              <a:t>: 34 € HT Tarif sans isolant—</a:t>
            </a:r>
            <a:r>
              <a:rPr lang="fr-FR" sz="1000" kern="1400" dirty="0">
                <a:latin typeface="Calibri" panose="020F0502020204030204" pitchFamily="34" charset="0"/>
              </a:rPr>
              <a:t>85</a:t>
            </a:r>
            <a:r>
              <a:rPr lang="fr-FR" sz="1000" kern="1400" dirty="0">
                <a:ln>
                  <a:noFill/>
                </a:ln>
                <a:effectLst/>
                <a:latin typeface="Calibri" panose="020F0502020204030204" pitchFamily="34" charset="0"/>
              </a:rPr>
              <a:t> € HT Tarif avec isolant 48mm</a:t>
            </a:r>
          </a:p>
        </p:txBody>
      </p:sp>
      <p:pic>
        <p:nvPicPr>
          <p:cNvPr id="1031" name="Picture 7">
            <a:extLst>
              <a:ext uri="{FF2B5EF4-FFF2-40B4-BE49-F238E27FC236}">
                <a16:creationId xmlns:a16="http://schemas.microsoft.com/office/drawing/2014/main" id="{E67514AF-FB0D-C9AC-5D80-6F4608DBE3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2305" y="750036"/>
            <a:ext cx="3898900" cy="154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graphicFrame>
        <p:nvGraphicFramePr>
          <p:cNvPr id="10" name="Tableau 9">
            <a:extLst>
              <a:ext uri="{FF2B5EF4-FFF2-40B4-BE49-F238E27FC236}">
                <a16:creationId xmlns:a16="http://schemas.microsoft.com/office/drawing/2014/main" id="{0C7C7462-A092-CFC8-E521-35B299681B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2520708"/>
              </p:ext>
            </p:extLst>
          </p:nvPr>
        </p:nvGraphicFramePr>
        <p:xfrm>
          <a:off x="760485" y="1817892"/>
          <a:ext cx="3649211" cy="477550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732112">
                  <a:extLst>
                    <a:ext uri="{9D8B030D-6E8A-4147-A177-3AD203B41FA5}">
                      <a16:colId xmlns:a16="http://schemas.microsoft.com/office/drawing/2014/main" val="3924874368"/>
                    </a:ext>
                  </a:extLst>
                </a:gridCol>
                <a:gridCol w="647992">
                  <a:extLst>
                    <a:ext uri="{9D8B030D-6E8A-4147-A177-3AD203B41FA5}">
                      <a16:colId xmlns:a16="http://schemas.microsoft.com/office/drawing/2014/main" val="157899541"/>
                    </a:ext>
                  </a:extLst>
                </a:gridCol>
                <a:gridCol w="834589">
                  <a:extLst>
                    <a:ext uri="{9D8B030D-6E8A-4147-A177-3AD203B41FA5}">
                      <a16:colId xmlns:a16="http://schemas.microsoft.com/office/drawing/2014/main" val="3247064393"/>
                    </a:ext>
                  </a:extLst>
                </a:gridCol>
                <a:gridCol w="1434518">
                  <a:extLst>
                    <a:ext uri="{9D8B030D-6E8A-4147-A177-3AD203B41FA5}">
                      <a16:colId xmlns:a16="http://schemas.microsoft.com/office/drawing/2014/main" val="359598175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</a:rPr>
                        <a:t>Code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</a:rPr>
                        <a:t>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</a:rPr>
                        <a:t>Long. (m)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>
                          <a:solidFill>
                            <a:srgbClr val="F99A1C"/>
                          </a:solidFill>
                          <a:effectLst/>
                        </a:rPr>
                        <a:t>Surface </a:t>
                      </a:r>
                      <a:r>
                        <a:rPr lang="fr-FR" sz="800" dirty="0" err="1">
                          <a:solidFill>
                            <a:srgbClr val="F99A1C"/>
                          </a:solidFill>
                          <a:effectLst/>
                        </a:rPr>
                        <a:t>équipable</a:t>
                      </a:r>
                      <a:r>
                        <a:rPr lang="fr-FR" sz="800" dirty="0">
                          <a:solidFill>
                            <a:srgbClr val="F99A1C"/>
                          </a:solidFill>
                          <a:effectLst/>
                        </a:rPr>
                        <a:t> approximative  m²</a:t>
                      </a:r>
                    </a:p>
                    <a:p>
                      <a:pPr algn="ctr"/>
                      <a:endParaRPr lang="fr-FR" sz="800" dirty="0">
                        <a:solidFill>
                          <a:srgbClr val="F99A1C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68726354"/>
                  </a:ext>
                </a:extLst>
              </a:tr>
              <a:tr h="215915"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</a:rPr>
                        <a:t>412219ZC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</a:rPr>
                        <a:t>125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</a:rPr>
                        <a:t>1.65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>
                          <a:solidFill>
                            <a:srgbClr val="F99A1C"/>
                          </a:solidFill>
                        </a:rPr>
                        <a:t>1.50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2278093"/>
                  </a:ext>
                </a:extLst>
              </a:tr>
              <a:tr h="215915"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</a:rPr>
                        <a:t>412220ZC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</a:rPr>
                        <a:t>190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</a:rPr>
                        <a:t>2.40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>
                          <a:solidFill>
                            <a:srgbClr val="F99A1C"/>
                          </a:solidFill>
                        </a:rPr>
                        <a:t>2.20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3810953"/>
                  </a:ext>
                </a:extLst>
              </a:tr>
              <a:tr h="215915"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</a:rPr>
                        <a:t>412221ZC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</a:rPr>
                        <a:t>260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</a:rPr>
                        <a:t>3.25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>
                          <a:solidFill>
                            <a:srgbClr val="F99A1C"/>
                          </a:solidFill>
                        </a:rPr>
                        <a:t>3.00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5906137"/>
                  </a:ext>
                </a:extLst>
              </a:tr>
              <a:tr h="215915"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</a:rPr>
                        <a:t>412222ZC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</a:rPr>
                        <a:t>325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</a:rPr>
                        <a:t>4.06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>
                          <a:solidFill>
                            <a:srgbClr val="F99A1C"/>
                          </a:solidFill>
                        </a:rPr>
                        <a:t>4.00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6413902"/>
                  </a:ext>
                </a:extLst>
              </a:tr>
              <a:tr h="215915"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</a:rPr>
                        <a:t>412223ZC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</a:rPr>
                        <a:t>425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</a:rPr>
                        <a:t>5.36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>
                          <a:solidFill>
                            <a:srgbClr val="F99A1C"/>
                          </a:solidFill>
                        </a:rPr>
                        <a:t>5.00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7394103"/>
                  </a:ext>
                </a:extLst>
              </a:tr>
              <a:tr h="215915"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</a:rPr>
                        <a:t>412224ZC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</a:rPr>
                        <a:t>510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</a:rPr>
                        <a:t>6.44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>
                          <a:solidFill>
                            <a:srgbClr val="F99A1C"/>
                          </a:solidFill>
                        </a:rPr>
                        <a:t>6.00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392268"/>
                  </a:ext>
                </a:extLst>
              </a:tr>
              <a:tr h="215915"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</a:rPr>
                        <a:t>412205ZC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</a:rPr>
                        <a:t>600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</a:rPr>
                        <a:t>7.60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>
                          <a:solidFill>
                            <a:srgbClr val="F99A1C"/>
                          </a:solidFill>
                        </a:rPr>
                        <a:t>7.00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648117"/>
                  </a:ext>
                </a:extLst>
              </a:tr>
              <a:tr h="215915"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</a:rPr>
                        <a:t>412206ZC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</a:rPr>
                        <a:t>680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</a:rPr>
                        <a:t>8.68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>
                          <a:solidFill>
                            <a:srgbClr val="F99A1C"/>
                          </a:solidFill>
                        </a:rPr>
                        <a:t>8.00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5883233"/>
                  </a:ext>
                </a:extLst>
              </a:tr>
              <a:tr h="215915"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</a:rPr>
                        <a:t>412207ZC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</a:rPr>
                        <a:t>725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</a:rPr>
                        <a:t>9.08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>
                          <a:solidFill>
                            <a:srgbClr val="F99A1C"/>
                          </a:solidFill>
                        </a:rPr>
                        <a:t>8.50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9199971"/>
                  </a:ext>
                </a:extLst>
              </a:tr>
              <a:tr h="215915"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</a:rPr>
                        <a:t>412208ZC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</a:rPr>
                        <a:t>820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</a:rPr>
                        <a:t>10.31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>
                          <a:solidFill>
                            <a:srgbClr val="F99A1C"/>
                          </a:solidFill>
                        </a:rPr>
                        <a:t>9.50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1184881"/>
                  </a:ext>
                </a:extLst>
              </a:tr>
              <a:tr h="215915"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</a:rPr>
                        <a:t>412209ZC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</a:rPr>
                        <a:t>925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</a:rPr>
                        <a:t>11.66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>
                          <a:solidFill>
                            <a:srgbClr val="F99A1C"/>
                          </a:solidFill>
                        </a:rPr>
                        <a:t>11.00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5995552"/>
                  </a:ext>
                </a:extLst>
              </a:tr>
              <a:tr h="215915"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</a:rPr>
                        <a:t>412210ZC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</a:rPr>
                        <a:t>1025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</a:rPr>
                        <a:t>12.85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>
                          <a:solidFill>
                            <a:srgbClr val="F99A1C"/>
                          </a:solidFill>
                        </a:rPr>
                        <a:t>12.00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0323983"/>
                  </a:ext>
                </a:extLst>
              </a:tr>
              <a:tr h="215915"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</a:rPr>
                        <a:t>412211ZC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</a:rPr>
                        <a:t>1220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</a:rPr>
                        <a:t>15.23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>
                          <a:solidFill>
                            <a:srgbClr val="F99A1C"/>
                          </a:solidFill>
                        </a:rPr>
                        <a:t>13.50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5312416"/>
                  </a:ext>
                </a:extLst>
              </a:tr>
              <a:tr h="215915"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</a:rPr>
                        <a:t>412216ZC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</a:rPr>
                        <a:t>1350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</a:rPr>
                        <a:t>16.90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>
                          <a:solidFill>
                            <a:srgbClr val="F99A1C"/>
                          </a:solidFill>
                        </a:rPr>
                        <a:t>16.00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7757110"/>
                  </a:ext>
                </a:extLst>
              </a:tr>
              <a:tr h="215915"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</a:rPr>
                        <a:t>412212ZC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</a:rPr>
                        <a:t>1500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</a:rPr>
                        <a:t>18.84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>
                          <a:solidFill>
                            <a:srgbClr val="F99A1C"/>
                          </a:solidFill>
                        </a:rPr>
                        <a:t>17.50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8943032"/>
                  </a:ext>
                </a:extLst>
              </a:tr>
              <a:tr h="215915"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</a:rPr>
                        <a:t>412213ZC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</a:rPr>
                        <a:t>1750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</a:rPr>
                        <a:t>21.86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>
                          <a:solidFill>
                            <a:srgbClr val="F99A1C"/>
                          </a:solidFill>
                        </a:rPr>
                        <a:t>19.50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1135684"/>
                  </a:ext>
                </a:extLst>
              </a:tr>
              <a:tr h="215915"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</a:rPr>
                        <a:t>412217ZC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</a:rPr>
                        <a:t>1910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</a:rPr>
                        <a:t>23.90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>
                          <a:solidFill>
                            <a:srgbClr val="F99A1C"/>
                          </a:solidFill>
                        </a:rPr>
                        <a:t>22.00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4554008"/>
                  </a:ext>
                </a:extLst>
              </a:tr>
              <a:tr h="215915"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</a:rPr>
                        <a:t>412214ZC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</a:rPr>
                        <a:t>2180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</a:rPr>
                        <a:t>27.20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>
                          <a:solidFill>
                            <a:srgbClr val="F99A1C"/>
                          </a:solidFill>
                        </a:rPr>
                        <a:t>24.00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0470817"/>
                  </a:ext>
                </a:extLst>
              </a:tr>
              <a:tr h="215915"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</a:rPr>
                        <a:t>412218ZC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</a:rPr>
                        <a:t>2430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</a:rPr>
                        <a:t>30.50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>
                          <a:solidFill>
                            <a:srgbClr val="F99A1C"/>
                          </a:solidFill>
                        </a:rPr>
                        <a:t>28.00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111665"/>
                  </a:ext>
                </a:extLst>
              </a:tr>
              <a:tr h="215915"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</a:rPr>
                        <a:t>412215ZC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</a:rPr>
                        <a:t>2640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</a:rPr>
                        <a:t>33.05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>
                          <a:solidFill>
                            <a:srgbClr val="F99A1C"/>
                          </a:solidFill>
                        </a:rPr>
                        <a:t>29.50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7929144"/>
                  </a:ext>
                </a:extLst>
              </a:tr>
            </a:tbl>
          </a:graphicData>
        </a:graphic>
      </p:graphicFrame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C205DC55-1BA4-B1FB-3C7D-F1CF94683E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3518046"/>
              </p:ext>
            </p:extLst>
          </p:nvPr>
        </p:nvGraphicFramePr>
        <p:xfrm>
          <a:off x="6274966" y="2315645"/>
          <a:ext cx="4841380" cy="4169895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763398">
                  <a:extLst>
                    <a:ext uri="{9D8B030D-6E8A-4147-A177-3AD203B41FA5}">
                      <a16:colId xmlns:a16="http://schemas.microsoft.com/office/drawing/2014/main" val="2920516379"/>
                    </a:ext>
                  </a:extLst>
                </a:gridCol>
                <a:gridCol w="4077982">
                  <a:extLst>
                    <a:ext uri="{9D8B030D-6E8A-4147-A177-3AD203B41FA5}">
                      <a16:colId xmlns:a16="http://schemas.microsoft.com/office/drawing/2014/main" val="2982197622"/>
                    </a:ext>
                  </a:extLst>
                </a:gridCol>
              </a:tblGrid>
              <a:tr h="263769"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</a:rPr>
                        <a:t>Code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</a:rPr>
                        <a:t>Désignation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65372908"/>
                  </a:ext>
                </a:extLst>
              </a:tr>
              <a:tr h="263769"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</a:rPr>
                        <a:t>422025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800" kern="14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Isolant HR 1200 x 1000 x 25—R = 1.00 m²K/W</a:t>
                      </a:r>
                      <a:endParaRPr lang="pt-BR" sz="800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36576" marR="36576" marT="36576" marB="36576"/>
                </a:tc>
                <a:extLst>
                  <a:ext uri="{0D108BD9-81ED-4DB2-BD59-A6C34878D82A}">
                    <a16:rowId xmlns:a16="http://schemas.microsoft.com/office/drawing/2014/main" val="1255183530"/>
                  </a:ext>
                </a:extLst>
              </a:tr>
              <a:tr h="263769"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</a:rPr>
                        <a:t>422030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800" kern="14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Isolant HR 1200 x 1000 x 30—R = 1.30 m²K/W</a:t>
                      </a:r>
                      <a:endParaRPr lang="pt-BR" sz="800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36576" marR="36576" marT="36576" marB="36576"/>
                </a:tc>
                <a:extLst>
                  <a:ext uri="{0D108BD9-81ED-4DB2-BD59-A6C34878D82A}">
                    <a16:rowId xmlns:a16="http://schemas.microsoft.com/office/drawing/2014/main" val="1735985040"/>
                  </a:ext>
                </a:extLst>
              </a:tr>
              <a:tr h="263769"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</a:rPr>
                        <a:t>44048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800" kern="14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Isolant HR 1200 x 1000 x 48—R = 2.20 m²K/W</a:t>
                      </a:r>
                      <a:endParaRPr lang="pt-BR" sz="800" kern="14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36576" marR="36576" marT="36576" marB="36576"/>
                </a:tc>
                <a:extLst>
                  <a:ext uri="{0D108BD9-81ED-4DB2-BD59-A6C34878D82A}">
                    <a16:rowId xmlns:a16="http://schemas.microsoft.com/office/drawing/2014/main" val="2576982938"/>
                  </a:ext>
                </a:extLst>
              </a:tr>
              <a:tr h="263769"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</a:rPr>
                        <a:t>422056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800" kern="14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Isolant HR 1200 x 1000 x 56—R = 2.65 m²K/W</a:t>
                      </a:r>
                      <a:endParaRPr lang="pt-BR" sz="800" kern="14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36576" marR="36576" marT="36576" marB="36576"/>
                </a:tc>
                <a:extLst>
                  <a:ext uri="{0D108BD9-81ED-4DB2-BD59-A6C34878D82A}">
                    <a16:rowId xmlns:a16="http://schemas.microsoft.com/office/drawing/2014/main" val="2617090415"/>
                  </a:ext>
                </a:extLst>
              </a:tr>
              <a:tr h="263769"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</a:rPr>
                        <a:t>422068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800" kern="14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Isolant HR 1200 x 1000 x 68—R = 3.15 m²K/W</a:t>
                      </a:r>
                      <a:endParaRPr lang="pt-BR" sz="800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36576" marR="36576" marT="36576" marB="36576"/>
                </a:tc>
                <a:extLst>
                  <a:ext uri="{0D108BD9-81ED-4DB2-BD59-A6C34878D82A}">
                    <a16:rowId xmlns:a16="http://schemas.microsoft.com/office/drawing/2014/main" val="3920426157"/>
                  </a:ext>
                </a:extLst>
              </a:tr>
              <a:tr h="263769"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</a:rPr>
                        <a:t>422080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800" kern="14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Isolant HR 1200 x 1000 x 80—R = 3.75 m²K/W</a:t>
                      </a:r>
                      <a:endParaRPr lang="pt-BR" sz="800" kern="14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36576" marR="36576" marT="36576" marB="36576"/>
                </a:tc>
                <a:extLst>
                  <a:ext uri="{0D108BD9-81ED-4DB2-BD59-A6C34878D82A}">
                    <a16:rowId xmlns:a16="http://schemas.microsoft.com/office/drawing/2014/main" val="4262140960"/>
                  </a:ext>
                </a:extLst>
              </a:tr>
              <a:tr h="263769"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</a:rPr>
                        <a:t>422100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800" kern="14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Isolant HR 1200 x 1000 x 100—R = 4.65 m²K/W</a:t>
                      </a:r>
                      <a:endParaRPr lang="pt-BR" sz="800" kern="14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36576" marR="36576" marT="36576" marB="36576"/>
                </a:tc>
                <a:extLst>
                  <a:ext uri="{0D108BD9-81ED-4DB2-BD59-A6C34878D82A}">
                    <a16:rowId xmlns:a16="http://schemas.microsoft.com/office/drawing/2014/main" val="3045425217"/>
                  </a:ext>
                </a:extLst>
              </a:tr>
              <a:tr h="263769"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</a:rPr>
                        <a:t>422120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kern="14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Isolant HR 1200 x 1000 x 120—R = 5.55 m²K/W (130m² mini de commande)</a:t>
                      </a:r>
                      <a:endParaRPr lang="fr-FR" sz="800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36576" marR="36576" marT="36576" marB="36576"/>
                </a:tc>
                <a:extLst>
                  <a:ext uri="{0D108BD9-81ED-4DB2-BD59-A6C34878D82A}">
                    <a16:rowId xmlns:a16="http://schemas.microsoft.com/office/drawing/2014/main" val="3174888033"/>
                  </a:ext>
                </a:extLst>
              </a:tr>
              <a:tr h="263769"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</a:rPr>
                        <a:t>422140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kern="14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Isolant HR 1200 x 1000 x 140—R = 6.50 m²K/W (130m² mini de commande)</a:t>
                      </a:r>
                      <a:endParaRPr lang="fr-FR" sz="800" kern="14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36576" marR="36576" marT="36576" marB="36576"/>
                </a:tc>
                <a:extLst>
                  <a:ext uri="{0D108BD9-81ED-4DB2-BD59-A6C34878D82A}">
                    <a16:rowId xmlns:a16="http://schemas.microsoft.com/office/drawing/2014/main" val="3532982774"/>
                  </a:ext>
                </a:extLst>
              </a:tr>
              <a:tr h="263769"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</a:rPr>
                        <a:t>404115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kern="14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Bande résiliente périphérique adhésive 100 x 5 mm (rouleau de 50m)</a:t>
                      </a:r>
                      <a:endParaRPr lang="fr-FR" sz="800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36576" marR="36576" marT="36576" marB="36576"/>
                </a:tc>
                <a:extLst>
                  <a:ext uri="{0D108BD9-81ED-4DB2-BD59-A6C34878D82A}">
                    <a16:rowId xmlns:a16="http://schemas.microsoft.com/office/drawing/2014/main" val="1799553379"/>
                  </a:ext>
                </a:extLst>
              </a:tr>
              <a:tr h="263769"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</a:rPr>
                        <a:t>409050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kern="14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Kit de réparation pour DYNACABLE toutes puissances </a:t>
                      </a:r>
                      <a:endParaRPr lang="fr-FR" sz="800" kern="14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36576" marR="36576" marT="36576" marB="36576"/>
                </a:tc>
                <a:extLst>
                  <a:ext uri="{0D108BD9-81ED-4DB2-BD59-A6C34878D82A}">
                    <a16:rowId xmlns:a16="http://schemas.microsoft.com/office/drawing/2014/main" val="2563166782"/>
                  </a:ext>
                </a:extLst>
              </a:tr>
              <a:tr h="263769"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</a:rPr>
                        <a:t>613331S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kern="14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TH331 avec sonde de sol—LCD—IP30—12A—FP—4/6 ordres—Certif. EUBAC</a:t>
                      </a:r>
                      <a:endParaRPr lang="fr-FR" sz="800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36576" marR="36576" marT="36576" marB="36576"/>
                </a:tc>
                <a:extLst>
                  <a:ext uri="{0D108BD9-81ED-4DB2-BD59-A6C34878D82A}">
                    <a16:rowId xmlns:a16="http://schemas.microsoft.com/office/drawing/2014/main" val="510482262"/>
                  </a:ext>
                </a:extLst>
              </a:tr>
              <a:tr h="263769"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</a:rPr>
                        <a:t>616061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kern="14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TFT610 avec sonde de sol—Tactile—IP21—10A—Programmable</a:t>
                      </a:r>
                      <a:endParaRPr lang="fr-FR" sz="800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36576" marR="36576" marT="36576" marB="36576"/>
                </a:tc>
                <a:extLst>
                  <a:ext uri="{0D108BD9-81ED-4DB2-BD59-A6C34878D82A}">
                    <a16:rowId xmlns:a16="http://schemas.microsoft.com/office/drawing/2014/main" val="28233063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</a:rPr>
                        <a:t>616081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kern="14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TFT610 avec sonde de sol—Tactile—IP21—10A—Programmable</a:t>
                      </a:r>
                      <a:endParaRPr lang="fr-FR" sz="800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1660628"/>
                  </a:ext>
                </a:extLst>
              </a:tr>
              <a:tr h="263769"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</a:rPr>
                        <a:t>646004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kern="14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Gaine souple (diamètre </a:t>
                      </a:r>
                      <a:r>
                        <a:rPr lang="fr-FR" sz="800" kern="140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ext</a:t>
                      </a:r>
                      <a:r>
                        <a:rPr lang="fr-FR" sz="800" kern="14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. 11,4mm) + embout cuivre pour sonde de sol</a:t>
                      </a:r>
                      <a:endParaRPr lang="fr-FR" sz="800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34734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728372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379</Words>
  <Application>Microsoft Office PowerPoint</Application>
  <PresentationFormat>Grand écran</PresentationFormat>
  <Paragraphs>120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Service</dc:creator>
  <cp:lastModifiedBy>Service</cp:lastModifiedBy>
  <cp:revision>10</cp:revision>
  <cp:lastPrinted>2024-02-13T12:25:10Z</cp:lastPrinted>
  <dcterms:created xsi:type="dcterms:W3CDTF">2024-01-11T15:44:32Z</dcterms:created>
  <dcterms:modified xsi:type="dcterms:W3CDTF">2025-02-07T10:49:04Z</dcterms:modified>
</cp:coreProperties>
</file>